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handoutMasterIdLst>
    <p:handoutMasterId r:id="rId23"/>
  </p:handoutMasterIdLst>
  <p:sldIdLst>
    <p:sldId id="599" r:id="rId2"/>
    <p:sldId id="615" r:id="rId3"/>
    <p:sldId id="616" r:id="rId4"/>
    <p:sldId id="617" r:id="rId5"/>
    <p:sldId id="618" r:id="rId6"/>
    <p:sldId id="619" r:id="rId7"/>
    <p:sldId id="620" r:id="rId8"/>
    <p:sldId id="621" r:id="rId9"/>
    <p:sldId id="622" r:id="rId10"/>
    <p:sldId id="623" r:id="rId11"/>
    <p:sldId id="624" r:id="rId12"/>
    <p:sldId id="625" r:id="rId13"/>
    <p:sldId id="626" r:id="rId14"/>
    <p:sldId id="627" r:id="rId15"/>
    <p:sldId id="628" r:id="rId16"/>
    <p:sldId id="629" r:id="rId17"/>
    <p:sldId id="630" r:id="rId18"/>
    <p:sldId id="631" r:id="rId19"/>
    <p:sldId id="632" r:id="rId20"/>
    <p:sldId id="633" r:id="rId21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91578A2-4CA4-3060-3062-27D335A7B6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(308)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9B32AC-BA36-860E-2934-D207C91208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5/4/2022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62BEA1-1984-CE82-5665-8ED65167B6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A4411D-3075-CC30-EFC3-5E46B48879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8ABC08-BE6B-4E36-8A07-A0C42CF4AD4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2778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(308)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5/4/2022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2191C01-A088-4AB5-9805-5ABD1A1EE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8583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5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092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40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0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36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08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62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6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99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396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04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70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1BA8-A177-42D5-B800-9A1730F0D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1107026"/>
            <a:ext cx="7239000" cy="1323439"/>
          </a:xfrm>
        </p:spPr>
        <p:txBody>
          <a:bodyPr>
            <a:spAutoFit/>
          </a:bodyPr>
          <a:lstStyle/>
          <a:p>
            <a:r>
              <a:rPr lang="en-US" sz="40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76660E8-4995-4F13-8FC9-8B91C77BF4C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 bwMode="auto">
          <a:xfrm>
            <a:off x="952500" y="3429000"/>
            <a:ext cx="72390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Lesson 18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The </a:t>
            </a:r>
            <a:r>
              <a:rPr lang="en-US" sz="4000" b="1" dirty="0">
                <a:solidFill>
                  <a:schemeClr val="tx1"/>
                </a:solidFill>
                <a:latin typeface="Perpetua"/>
              </a:rPr>
              <a:t>Life Of Christ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lang="en-US" sz="4000" b="1" dirty="0">
                <a:solidFill>
                  <a:schemeClr val="tx1"/>
                </a:solidFill>
                <a:latin typeface="Perpetua"/>
              </a:rPr>
              <a:t>May 4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, 2022</a:t>
            </a:r>
          </a:p>
        </p:txBody>
      </p:sp>
    </p:spTree>
    <p:extLst>
      <p:ext uri="{BB962C8B-B14F-4D97-AF65-F5344CB8AC3E}">
        <p14:creationId xmlns:p14="http://schemas.microsoft.com/office/powerpoint/2010/main" val="4145745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3A5CA3-AC8F-449F-9758-73D61B38E843}"/>
              </a:ext>
            </a:extLst>
          </p:cNvPr>
          <p:cNvSpPr/>
          <p:nvPr/>
        </p:nvSpPr>
        <p:spPr>
          <a:xfrm>
            <a:off x="2641600" y="597770"/>
            <a:ext cx="599955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Focus on Your Real Need (verse 51)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A14E47-341E-4DF2-B3AF-3CE3A7FF4BE9}"/>
              </a:ext>
            </a:extLst>
          </p:cNvPr>
          <p:cNvSpPr txBox="1"/>
          <p:nvPr/>
        </p:nvSpPr>
        <p:spPr>
          <a:xfrm>
            <a:off x="787400" y="1910080"/>
            <a:ext cx="7569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knew the misery of blindness and poverty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Application: Your real need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Verdana"/>
                <a:cs typeface="Arial"/>
              </a:rPr>
              <a:t>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forgiveness of sins.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to get your priorities straight.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raising your children to fear God.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Have “life” pulling at you – job – etc.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Must train children in the way of God. (Ephesians 6:1-4)</a:t>
            </a:r>
          </a:p>
        </p:txBody>
      </p:sp>
    </p:spTree>
    <p:extLst>
      <p:ext uri="{BB962C8B-B14F-4D97-AF65-F5344CB8AC3E}">
        <p14:creationId xmlns:p14="http://schemas.microsoft.com/office/powerpoint/2010/main" val="3775008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3A5CA3-AC8F-449F-9758-73D61B38E843}"/>
              </a:ext>
            </a:extLst>
          </p:cNvPr>
          <p:cNvSpPr/>
          <p:nvPr/>
        </p:nvSpPr>
        <p:spPr>
          <a:xfrm>
            <a:off x="2641600" y="597770"/>
            <a:ext cx="599955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Focus on Your Real Need (verse 51)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A14E47-341E-4DF2-B3AF-3CE3A7FF4BE9}"/>
              </a:ext>
            </a:extLst>
          </p:cNvPr>
          <p:cNvSpPr txBox="1"/>
          <p:nvPr/>
        </p:nvSpPr>
        <p:spPr>
          <a:xfrm>
            <a:off x="787400" y="1463189"/>
            <a:ext cx="771557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knew the misery of blindness and poverty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Application: Your real need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Verdana"/>
                <a:cs typeface="Arial"/>
              </a:rPr>
              <a:t>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forgiveness of sins.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to get your priorities straight.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raising your children to fear God.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salvaging your marriage.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other needs that demand immediate attention (i.e. bills to pay, health issues).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If your marriage is strained – needs all your attention.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Made a commitment to God.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(Romans 7:2-3)</a:t>
            </a:r>
          </a:p>
        </p:txBody>
      </p:sp>
    </p:spTree>
    <p:extLst>
      <p:ext uri="{BB962C8B-B14F-4D97-AF65-F5344CB8AC3E}">
        <p14:creationId xmlns:p14="http://schemas.microsoft.com/office/powerpoint/2010/main" val="3629869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1C1C166-64FC-4C80-99F9-BF189E682EFA}"/>
              </a:ext>
            </a:extLst>
          </p:cNvPr>
          <p:cNvSpPr/>
          <p:nvPr/>
        </p:nvSpPr>
        <p:spPr>
          <a:xfrm>
            <a:off x="3037840" y="411600"/>
            <a:ext cx="5369636" cy="990480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Worrying About What Others Say (verse 48)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1788FA-5CEB-4507-A33F-290A720B13AE}"/>
              </a:ext>
            </a:extLst>
          </p:cNvPr>
          <p:cNvSpPr txBox="1"/>
          <p:nvPr/>
        </p:nvSpPr>
        <p:spPr>
          <a:xfrm>
            <a:off x="787399" y="1910080"/>
            <a:ext cx="7886337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</a:t>
            </a:r>
            <a:r>
              <a:rPr lang="en-US" sz="2800" b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Mark 10:48</a:t>
            </a:r>
          </a:p>
          <a:p>
            <a:pPr marR="1350" algn="l"/>
            <a:r>
              <a:rPr lang="en-US" sz="2000" b="0" i="1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“And </a:t>
            </a:r>
            <a:r>
              <a:rPr lang="en-US" sz="2000" b="0" i="1" u="sng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many rebuked him</a:t>
            </a:r>
            <a:r>
              <a:rPr lang="en-US" sz="2000" b="0" i="1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, that he should hold his peace: but he cried out the more a great deal, Thou son of David, have mercy on me.”</a:t>
            </a:r>
          </a:p>
          <a:p>
            <a:pPr algn="l"/>
            <a:endParaRPr lang="en-US" noProof="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Blind beggar was told to be quiet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He cried out to the Lord – then was warned to be quiet.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But he ignored them.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He was focused on his need.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In fact, he cried out even more!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If he had listened to those around – not been healed.</a:t>
            </a:r>
          </a:p>
        </p:txBody>
      </p:sp>
    </p:spTree>
    <p:extLst>
      <p:ext uri="{BB962C8B-B14F-4D97-AF65-F5344CB8AC3E}">
        <p14:creationId xmlns:p14="http://schemas.microsoft.com/office/powerpoint/2010/main" val="136316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1C1C166-64FC-4C80-99F9-BF189E682EFA}"/>
              </a:ext>
            </a:extLst>
          </p:cNvPr>
          <p:cNvSpPr/>
          <p:nvPr/>
        </p:nvSpPr>
        <p:spPr>
          <a:xfrm>
            <a:off x="3037840" y="411600"/>
            <a:ext cx="5369636" cy="990480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Worrying About What Others Say (verse 48)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1788FA-5CEB-4507-A33F-290A720B13AE}"/>
              </a:ext>
            </a:extLst>
          </p:cNvPr>
          <p:cNvSpPr txBox="1"/>
          <p:nvPr/>
        </p:nvSpPr>
        <p:spPr>
          <a:xfrm>
            <a:off x="647993" y="1910080"/>
            <a:ext cx="846772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Blind beggar was told to be quiet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Others may be giving you the wrong advice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telling you that you are fine as you are.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You’re not in sin.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If it is “sin” – so what?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Automatically removed by grace.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ridiculed for being so conscientious.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tell you that you’re too strict with children.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tell you that you should leave your mate.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tell you a dysfunctional family is normal.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tell you that your faith should not get in the way of job, school or fears.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tell you don’t need to attend all the time.</a:t>
            </a:r>
          </a:p>
        </p:txBody>
      </p:sp>
    </p:spTree>
    <p:extLst>
      <p:ext uri="{BB962C8B-B14F-4D97-AF65-F5344CB8AC3E}">
        <p14:creationId xmlns:p14="http://schemas.microsoft.com/office/powerpoint/2010/main" val="36809088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2E5ED94-A049-4605-B53A-5BD1B504B27E}"/>
              </a:ext>
            </a:extLst>
          </p:cNvPr>
          <p:cNvSpPr/>
          <p:nvPr/>
        </p:nvSpPr>
        <p:spPr>
          <a:xfrm>
            <a:off x="2733040" y="479430"/>
            <a:ext cx="5837000" cy="922650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Waiting for the Ideal Circumstance (verse 46)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22FEAD-A360-40BA-9773-87011E452E98}"/>
              </a:ext>
            </a:extLst>
          </p:cNvPr>
          <p:cNvSpPr txBox="1"/>
          <p:nvPr/>
        </p:nvSpPr>
        <p:spPr>
          <a:xfrm>
            <a:off x="787400" y="1910080"/>
            <a:ext cx="756920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 </a:t>
            </a:r>
            <a:r>
              <a:rPr lang="en-US" sz="2800" b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Mark 10:46</a:t>
            </a:r>
          </a:p>
          <a:p>
            <a:pPr marR="1350" algn="l"/>
            <a:r>
              <a:rPr lang="en-US" sz="2000" b="0" i="1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“And they come to Jericho: and as he went out from Jericho, with his disciples and a great multitude, the son of Timaeus, Bartimaeus, a blind beggar, was sitting by the way side.”</a:t>
            </a:r>
          </a:p>
          <a:p>
            <a:pPr marR="1350" algn="l"/>
            <a:endParaRPr lang="en-US" sz="18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algn="l"/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was not in an ideal situation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Blind – couldn’t see who is coming or where he was.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Beggar – often ignored, brushed aside in disdain.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Sat – not in a position to be seen or gain attention.</a:t>
            </a:r>
          </a:p>
        </p:txBody>
      </p:sp>
    </p:spTree>
    <p:extLst>
      <p:ext uri="{BB962C8B-B14F-4D97-AF65-F5344CB8AC3E}">
        <p14:creationId xmlns:p14="http://schemas.microsoft.com/office/powerpoint/2010/main" val="5178637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2E5ED94-A049-4605-B53A-5BD1B504B27E}"/>
              </a:ext>
            </a:extLst>
          </p:cNvPr>
          <p:cNvSpPr/>
          <p:nvPr/>
        </p:nvSpPr>
        <p:spPr>
          <a:xfrm>
            <a:off x="2733040" y="479430"/>
            <a:ext cx="5837000" cy="922650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Waiting for the Ideal Circumstance (verse 46)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22FEAD-A360-40BA-9773-87011E452E98}"/>
              </a:ext>
            </a:extLst>
          </p:cNvPr>
          <p:cNvSpPr txBox="1"/>
          <p:nvPr/>
        </p:nvSpPr>
        <p:spPr>
          <a:xfrm>
            <a:off x="787400" y="1910080"/>
            <a:ext cx="760245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was not in an ideal situation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You may be planning to get out of your rut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But, waiting on others to do what they should do.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 will turn to God – just as soon as I get life on the right track.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I’ll start attending church – when things get better.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But can’t now – since my family life is not good at all.</a:t>
            </a:r>
          </a:p>
        </p:txBody>
      </p:sp>
    </p:spTree>
    <p:extLst>
      <p:ext uri="{BB962C8B-B14F-4D97-AF65-F5344CB8AC3E}">
        <p14:creationId xmlns:p14="http://schemas.microsoft.com/office/powerpoint/2010/main" val="1601046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2E5ED94-A049-4605-B53A-5BD1B504B27E}"/>
              </a:ext>
            </a:extLst>
          </p:cNvPr>
          <p:cNvSpPr/>
          <p:nvPr/>
        </p:nvSpPr>
        <p:spPr>
          <a:xfrm>
            <a:off x="2733040" y="479430"/>
            <a:ext cx="5837000" cy="922650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Waiting for the Ideal Circumstance (verse 46)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22FEAD-A360-40BA-9773-87011E452E98}"/>
              </a:ext>
            </a:extLst>
          </p:cNvPr>
          <p:cNvSpPr txBox="1"/>
          <p:nvPr/>
        </p:nvSpPr>
        <p:spPr>
          <a:xfrm>
            <a:off x="787399" y="1910080"/>
            <a:ext cx="7593029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was not in an ideal situation</a:t>
            </a:r>
            <a:endParaRPr kumimoji="0" lang="en-US" sz="8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You may be planning to get out of your rut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Many have faithfully served God – in situations that were far less than ideal.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Paul was in prison.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Abraham was in a strange country.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>
                <a:solidFill>
                  <a:srgbClr val="000000"/>
                </a:solidFill>
                <a:latin typeface="Verdana"/>
                <a:cs typeface="Arial"/>
              </a:rPr>
              <a:t>Elijah felt all alone.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Noah had only 7 other righteous people.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Daniel was in captivity.</a:t>
            </a:r>
          </a:p>
        </p:txBody>
      </p:sp>
    </p:spTree>
    <p:extLst>
      <p:ext uri="{BB962C8B-B14F-4D97-AF65-F5344CB8AC3E}">
        <p14:creationId xmlns:p14="http://schemas.microsoft.com/office/powerpoint/2010/main" val="1313557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D2E5ED94-A049-4605-B53A-5BD1B504B27E}"/>
              </a:ext>
            </a:extLst>
          </p:cNvPr>
          <p:cNvSpPr/>
          <p:nvPr/>
        </p:nvSpPr>
        <p:spPr>
          <a:xfrm>
            <a:off x="2733040" y="479430"/>
            <a:ext cx="5837000" cy="922650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Waiting for the Ideal Circumstance (verse 46)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E22FEAD-A360-40BA-9773-87011E452E98}"/>
              </a:ext>
            </a:extLst>
          </p:cNvPr>
          <p:cNvSpPr txBox="1"/>
          <p:nvPr/>
        </p:nvSpPr>
        <p:spPr>
          <a:xfrm>
            <a:off x="787399" y="1910080"/>
            <a:ext cx="75930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was not in an ideal situation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You may be planning to get out of your rut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Many have faithfully served God – in situations that were far less than ideal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If you are waiting for the ideal circumstance – it may never come. cf. Acts 24:24-25</a:t>
            </a:r>
            <a:endParaRPr kumimoji="0" lang="en-US" sz="2400" b="0" i="1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7246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FCD2A6D-C056-4D29-997D-EBDAAF264CC0}"/>
              </a:ext>
            </a:extLst>
          </p:cNvPr>
          <p:cNvSpPr/>
          <p:nvPr/>
        </p:nvSpPr>
        <p:spPr>
          <a:xfrm>
            <a:off x="2875280" y="618379"/>
            <a:ext cx="566427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Act Now (verse 50)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5ECC51-86A9-4D3D-BBEC-1AC1AF535435}"/>
              </a:ext>
            </a:extLst>
          </p:cNvPr>
          <p:cNvSpPr txBox="1"/>
          <p:nvPr/>
        </p:nvSpPr>
        <p:spPr>
          <a:xfrm>
            <a:off x="733425" y="1536174"/>
            <a:ext cx="8239125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u="none" strike="noStrike" baseline="0" dirty="0">
                <a:latin typeface="Tahoma" panose="020B0604030504040204" pitchFamily="34" charset="0"/>
              </a:rPr>
              <a:t>Mark 10:50</a:t>
            </a:r>
          </a:p>
          <a:p>
            <a:pPr marR="1350" algn="l"/>
            <a:r>
              <a:rPr lang="en-US" sz="2000" b="0" i="1" u="none" strike="noStrike" baseline="0" dirty="0">
                <a:latin typeface="Trebuchet MS" panose="020B0603020202020204" pitchFamily="34" charset="0"/>
              </a:rPr>
              <a:t>“And he, casting away his garment, sprang up, and came to Jesus.”</a:t>
            </a:r>
          </a:p>
          <a:p>
            <a:pPr marR="1350" algn="l"/>
            <a:endParaRPr lang="en-US" sz="1800" b="0" i="0" u="none" strike="noStrike" baseline="0" dirty="0">
              <a:latin typeface="Tahoma" panose="020B0604030504040204" pitchFamily="34" charset="0"/>
            </a:endParaRPr>
          </a:p>
          <a:p>
            <a:pPr algn="l"/>
            <a:r>
              <a:rPr kumimoji="0" lang="en-US" sz="240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Bartimaeus felt it was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NOW or NEVER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May never have such an opportunity again.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Threw his garment aside – that he might run without interference. (verse 50)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Acted in faith based on what he knew about Jesus: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Because of his faith – he cried and begged.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Because of his faith – responded in joyous obedience to the divine call.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Because of his faith – he asked for sight.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There was no delay – no stalling!</a:t>
            </a:r>
          </a:p>
        </p:txBody>
      </p:sp>
    </p:spTree>
    <p:extLst>
      <p:ext uri="{BB962C8B-B14F-4D97-AF65-F5344CB8AC3E}">
        <p14:creationId xmlns:p14="http://schemas.microsoft.com/office/powerpoint/2010/main" val="1930975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FCD2A6D-C056-4D29-997D-EBDAAF264CC0}"/>
              </a:ext>
            </a:extLst>
          </p:cNvPr>
          <p:cNvSpPr/>
          <p:nvPr/>
        </p:nvSpPr>
        <p:spPr>
          <a:xfrm>
            <a:off x="2875280" y="618379"/>
            <a:ext cx="566427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Act Now (verse 50)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75ECC51-86A9-4D3D-BBEC-1AC1AF535435}"/>
              </a:ext>
            </a:extLst>
          </p:cNvPr>
          <p:cNvSpPr txBox="1"/>
          <p:nvPr/>
        </p:nvSpPr>
        <p:spPr>
          <a:xfrm>
            <a:off x="446891" y="1482827"/>
            <a:ext cx="865940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felt it was NOW or NEVER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If you are going to get out of your rut – you must act now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You may not have another opportunity.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(James 4:13-14)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The more you delay – chances are increased that you may never act.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Now is the time to obey the gospel.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(Hebrews 3:7)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Now is the time to be restored. (James 5:19-20)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Now is the time to fix your family life.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Now is the time to correct what is lacking.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Now is the time to repair a relationship.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Now is the time to work on growing.</a:t>
            </a:r>
          </a:p>
        </p:txBody>
      </p:sp>
    </p:spTree>
    <p:extLst>
      <p:ext uri="{BB962C8B-B14F-4D97-AF65-F5344CB8AC3E}">
        <p14:creationId xmlns:p14="http://schemas.microsoft.com/office/powerpoint/2010/main" val="2964640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228B3F8-82AB-4401-82D5-894191A86177}"/>
              </a:ext>
            </a:extLst>
          </p:cNvPr>
          <p:cNvSpPr/>
          <p:nvPr/>
        </p:nvSpPr>
        <p:spPr>
          <a:xfrm>
            <a:off x="2630078" y="617457"/>
            <a:ext cx="6016082" cy="578882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Assume Responsibility (verse 47)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24B2-92E5-4E51-B12C-B82DB08CDDC0}"/>
              </a:ext>
            </a:extLst>
          </p:cNvPr>
          <p:cNvSpPr txBox="1"/>
          <p:nvPr/>
        </p:nvSpPr>
        <p:spPr>
          <a:xfrm>
            <a:off x="787400" y="1614805"/>
            <a:ext cx="7569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800" b="0" u="none" strike="noStrike" baseline="0" dirty="0">
                <a:solidFill>
                  <a:srgbClr val="000000"/>
                </a:solidFill>
                <a:latin typeface="Tahoma" panose="020B0604030504040204" pitchFamily="34" charset="0"/>
              </a:rPr>
              <a:t>Mark 10:47</a:t>
            </a:r>
          </a:p>
          <a:p>
            <a:pPr marR="1350" algn="l"/>
            <a:r>
              <a:rPr lang="en-US" sz="2000" i="1" u="none" strike="noStrike" baseline="0" dirty="0">
                <a:latin typeface="Trebuchet MS" panose="020B0603020202020204" pitchFamily="34" charset="0"/>
              </a:rPr>
              <a:t>“</a:t>
            </a:r>
            <a:r>
              <a:rPr lang="en-US" sz="2000" b="0" i="1" u="none" strike="noStrike" baseline="0" dirty="0">
                <a:solidFill>
                  <a:srgbClr val="000000"/>
                </a:solidFill>
                <a:latin typeface="Trebuchet MS" panose="020B0603020202020204" pitchFamily="34" charset="0"/>
              </a:rPr>
              <a:t>And when he heard that it was Jesus the Nazarene, he began to cry out, and say, Jesus, thou son of David, have mercy on me.”</a:t>
            </a:r>
          </a:p>
          <a:p>
            <a:pPr marR="1350"/>
            <a:r>
              <a:rPr lang="en-US" sz="2800" u="sng" dirty="0">
                <a:solidFill>
                  <a:srgbClr val="000000"/>
                </a:solidFill>
              </a:rPr>
              <a:t>Bartimaeus took it on himself to get help from the Lord.</a:t>
            </a:r>
            <a:r>
              <a:rPr lang="en-US" sz="2800" dirty="0"/>
              <a:t> </a:t>
            </a:r>
            <a:endParaRPr lang="en-US" sz="280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R="1350" algn="l"/>
            <a:endParaRPr lang="en-US" sz="1800" b="0" i="0" u="none" strike="noStrike" baseline="0" dirty="0">
              <a:solidFill>
                <a:srgbClr val="000000"/>
              </a:solidFill>
              <a:latin typeface="Tahoma" panose="020B0604030504040204" pitchFamily="34" charset="0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Didn’t wait for someone else to act for him.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Didn’t blame others for his lack of access to Jesus.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Didn’t sit in a pool of self-pity about being blind and poor.</a:t>
            </a:r>
          </a:p>
        </p:txBody>
      </p:sp>
    </p:spTree>
    <p:extLst>
      <p:ext uri="{BB962C8B-B14F-4D97-AF65-F5344CB8AC3E}">
        <p14:creationId xmlns:p14="http://schemas.microsoft.com/office/powerpoint/2010/main" val="37252038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833C44C-74B3-45F8-B255-F57AB19FDD28}"/>
              </a:ext>
            </a:extLst>
          </p:cNvPr>
          <p:cNvSpPr/>
          <p:nvPr/>
        </p:nvSpPr>
        <p:spPr>
          <a:xfrm>
            <a:off x="553704" y="449312"/>
            <a:ext cx="8109913" cy="86177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1" i="0" u="none" strike="noStrike" kern="1200" cap="none" spc="50" normalizeH="0" baseline="0" noProof="0" dirty="0">
                <a:ln w="9525" cmpd="sng">
                  <a:solidFill>
                    <a:srgbClr val="000000"/>
                  </a:solidFill>
                  <a:prstDash val="solid"/>
                </a:ln>
                <a:solidFill>
                  <a:srgbClr val="006666"/>
                </a:solidFill>
                <a:effectLst>
                  <a:glow rad="38100">
                    <a:srgbClr val="33CCCC">
                      <a:alpha val="40000"/>
                    </a:srgbClr>
                  </a:glow>
                </a:effectLst>
                <a:uLnTx/>
                <a:uFillTx/>
                <a:latin typeface="Tisa Offc Serif Pro" panose="020B0604020202020204" pitchFamily="2" charset="0"/>
                <a:ea typeface="+mn-ea"/>
                <a:cs typeface="Arial"/>
              </a:rPr>
              <a:t>Lessons from Bartimaeus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91E6B5-388E-43D2-A6EE-97BA77A643CB}"/>
              </a:ext>
            </a:extLst>
          </p:cNvPr>
          <p:cNvSpPr/>
          <p:nvPr/>
        </p:nvSpPr>
        <p:spPr>
          <a:xfrm>
            <a:off x="5672089" y="6252674"/>
            <a:ext cx="3153427" cy="5847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50" normalizeH="0" baseline="0" noProof="0" dirty="0">
                <a:ln w="9525" cmpd="sng">
                  <a:solidFill>
                    <a:srgbClr val="33CCCC"/>
                  </a:solidFill>
                  <a:prstDash val="solid"/>
                </a:ln>
                <a:effectLst>
                  <a:glow rad="38100">
                    <a:srgbClr val="33CCCC">
                      <a:alpha val="40000"/>
                    </a:srgbClr>
                  </a:glow>
                </a:effectLst>
                <a:uLnTx/>
                <a:uFillTx/>
                <a:latin typeface="Tisa Offc Serif Pro" panose="020B0604020202020204" pitchFamily="2" charset="0"/>
                <a:ea typeface="+mn-ea"/>
                <a:cs typeface="Arial"/>
              </a:rPr>
              <a:t>Mark 10:46-52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C7AB0173-941D-42D0-8E53-2153DDBEE546}"/>
              </a:ext>
            </a:extLst>
          </p:cNvPr>
          <p:cNvSpPr/>
          <p:nvPr/>
        </p:nvSpPr>
        <p:spPr>
          <a:xfrm>
            <a:off x="634915" y="2077550"/>
            <a:ext cx="8190600" cy="584775"/>
          </a:xfrm>
          <a:prstGeom prst="roundRect">
            <a:avLst/>
          </a:prstGeom>
          <a:solidFill>
            <a:srgbClr val="FFF2CC">
              <a:alpha val="8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Assume Responsibility (verse 47)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DFE5D5F-16AB-4E5F-B58E-4F6DD2326B3B}"/>
              </a:ext>
            </a:extLst>
          </p:cNvPr>
          <p:cNvSpPr/>
          <p:nvPr/>
        </p:nvSpPr>
        <p:spPr>
          <a:xfrm>
            <a:off x="634915" y="2775300"/>
            <a:ext cx="8190600" cy="584775"/>
          </a:xfrm>
          <a:prstGeom prst="roundRect">
            <a:avLst/>
          </a:prstGeom>
          <a:solidFill>
            <a:srgbClr val="FFF2CC">
              <a:alpha val="8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Believe You Can Change (verse 51)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BE8F862-2282-4A14-9638-EA08055FEE07}"/>
              </a:ext>
            </a:extLst>
          </p:cNvPr>
          <p:cNvSpPr/>
          <p:nvPr/>
        </p:nvSpPr>
        <p:spPr>
          <a:xfrm>
            <a:off x="634915" y="3473050"/>
            <a:ext cx="8190600" cy="584775"/>
          </a:xfrm>
          <a:prstGeom prst="roundRect">
            <a:avLst/>
          </a:prstGeom>
          <a:solidFill>
            <a:srgbClr val="FFF2CC">
              <a:alpha val="8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Focus on Your Real Need (verse 51)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FB8D0D25-149D-4B47-92AC-72445990516D}"/>
              </a:ext>
            </a:extLst>
          </p:cNvPr>
          <p:cNvSpPr/>
          <p:nvPr/>
        </p:nvSpPr>
        <p:spPr>
          <a:xfrm>
            <a:off x="634915" y="4170800"/>
            <a:ext cx="8190600" cy="584775"/>
          </a:xfrm>
          <a:prstGeom prst="roundRect">
            <a:avLst/>
          </a:prstGeom>
          <a:solidFill>
            <a:srgbClr val="FFF2CC">
              <a:alpha val="8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Worrying About What Others Say (verse 48)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CD9259CA-89CF-4805-BFB5-20C8C56A6064}"/>
              </a:ext>
            </a:extLst>
          </p:cNvPr>
          <p:cNvSpPr/>
          <p:nvPr/>
        </p:nvSpPr>
        <p:spPr>
          <a:xfrm>
            <a:off x="634914" y="4868550"/>
            <a:ext cx="8190601" cy="584775"/>
          </a:xfrm>
          <a:prstGeom prst="roundRect">
            <a:avLst/>
          </a:prstGeom>
          <a:solidFill>
            <a:srgbClr val="FFF2CC">
              <a:alpha val="8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Stop Waiting for the Ideal Circumstance (verse 46)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7575424-5E18-44A6-B475-48CE33DC8161}"/>
              </a:ext>
            </a:extLst>
          </p:cNvPr>
          <p:cNvSpPr/>
          <p:nvPr/>
        </p:nvSpPr>
        <p:spPr>
          <a:xfrm>
            <a:off x="634915" y="5566299"/>
            <a:ext cx="7874161" cy="584775"/>
          </a:xfrm>
          <a:prstGeom prst="roundRect">
            <a:avLst/>
          </a:prstGeom>
          <a:solidFill>
            <a:srgbClr val="FFF2CC">
              <a:alpha val="8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6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Act Now (verse 50)</a:t>
            </a:r>
          </a:p>
        </p:txBody>
      </p:sp>
    </p:spTree>
    <p:extLst>
      <p:ext uri="{BB962C8B-B14F-4D97-AF65-F5344CB8AC3E}">
        <p14:creationId xmlns:p14="http://schemas.microsoft.com/office/powerpoint/2010/main" val="3512150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228B3F8-82AB-4401-82D5-894191A86177}"/>
              </a:ext>
            </a:extLst>
          </p:cNvPr>
          <p:cNvSpPr/>
          <p:nvPr/>
        </p:nvSpPr>
        <p:spPr>
          <a:xfrm>
            <a:off x="2667786" y="614510"/>
            <a:ext cx="5978374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Assume Responsibility (verse 47)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24B2-92E5-4E51-B12C-B82DB08CDDC0}"/>
              </a:ext>
            </a:extLst>
          </p:cNvPr>
          <p:cNvSpPr txBox="1"/>
          <p:nvPr/>
        </p:nvSpPr>
        <p:spPr>
          <a:xfrm>
            <a:off x="787400" y="1910080"/>
            <a:ext cx="78587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took it on himself to get help from the Lord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8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Application: Take responsibility for your own sin / mistakes.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Adam and Eve shifted blame.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(Genesis 3:12-13)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Each bear our own sin. (Ezekiel 18:4, 20)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Each will give an account for self.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(Romans 14:12)</a:t>
            </a:r>
          </a:p>
        </p:txBody>
      </p:sp>
    </p:spTree>
    <p:extLst>
      <p:ext uri="{BB962C8B-B14F-4D97-AF65-F5344CB8AC3E}">
        <p14:creationId xmlns:p14="http://schemas.microsoft.com/office/powerpoint/2010/main" val="1297181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228B3F8-82AB-4401-82D5-894191A86177}"/>
              </a:ext>
            </a:extLst>
          </p:cNvPr>
          <p:cNvSpPr/>
          <p:nvPr/>
        </p:nvSpPr>
        <p:spPr>
          <a:xfrm>
            <a:off x="2639505" y="614510"/>
            <a:ext cx="6006655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marR="0" lvl="0" indent="-51435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Assume Responsibility (verse 47)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24B2-92E5-4E51-B12C-B82DB08CDDC0}"/>
              </a:ext>
            </a:extLst>
          </p:cNvPr>
          <p:cNvSpPr txBox="1"/>
          <p:nvPr/>
        </p:nvSpPr>
        <p:spPr>
          <a:xfrm>
            <a:off x="787399" y="1682264"/>
            <a:ext cx="794182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took it on himself to get help from the Lord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8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8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Application: Take responsibility for own conformity to the word.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Must save self. (Acts 2:40)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The treasurer took responsibility to act. (Acts 8:36)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Rather than: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Reason: “If the situation was different …”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Wonder: “What can I do …?”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Point to others as the cause of your failure.</a:t>
            </a:r>
          </a:p>
        </p:txBody>
      </p:sp>
    </p:spTree>
    <p:extLst>
      <p:ext uri="{BB962C8B-B14F-4D97-AF65-F5344CB8AC3E}">
        <p14:creationId xmlns:p14="http://schemas.microsoft.com/office/powerpoint/2010/main" val="253142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0C850CC-D5E8-462D-A2B9-3E51640CD968}"/>
              </a:ext>
            </a:extLst>
          </p:cNvPr>
          <p:cNvSpPr/>
          <p:nvPr/>
        </p:nvSpPr>
        <p:spPr>
          <a:xfrm>
            <a:off x="2712720" y="682340"/>
            <a:ext cx="600971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Believe You Can Change (verse 51)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2FD389-9D1B-4C35-9A16-F1C6DE20677A}"/>
              </a:ext>
            </a:extLst>
          </p:cNvPr>
          <p:cNvSpPr txBox="1"/>
          <p:nvPr/>
        </p:nvSpPr>
        <p:spPr>
          <a:xfrm>
            <a:off x="787400" y="1910080"/>
            <a:ext cx="75692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Tahoma" panose="020B0604030504040204" pitchFamily="34" charset="0"/>
              </a:rPr>
              <a:t>Mark 10:51</a:t>
            </a:r>
          </a:p>
          <a:p>
            <a:pPr marR="1350"/>
            <a:r>
              <a:rPr lang="en-US" sz="2000" i="1" dirty="0">
                <a:solidFill>
                  <a:srgbClr val="000000"/>
                </a:solidFill>
                <a:latin typeface="Trebuchet MS" panose="020B0603020202020204" pitchFamily="34" charset="0"/>
              </a:rPr>
              <a:t>“And Jesus answered him, and said, What wilt thou that I should do unto thee? And the blind man said unto him, Rabboni, that I may receive my sight.”</a:t>
            </a:r>
          </a:p>
          <a:p>
            <a:endParaRPr lang="en-US" sz="3200" dirty="0">
              <a:solidFill>
                <a:srgbClr val="000000"/>
              </a:solidFill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Though blind – believed that with Jesus he could see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In contrast some feel powerless – think they are stuck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Wish they could do better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But they are victims of circumstance and others</a:t>
            </a:r>
            <a:endParaRPr lang="en-US" sz="2400" u="none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1632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0C850CC-D5E8-462D-A2B9-3E51640CD968}"/>
              </a:ext>
            </a:extLst>
          </p:cNvPr>
          <p:cNvSpPr/>
          <p:nvPr/>
        </p:nvSpPr>
        <p:spPr>
          <a:xfrm>
            <a:off x="2712720" y="682340"/>
            <a:ext cx="600971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Believe You Can Change (verse 51)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2FD389-9D1B-4C35-9A16-F1C6DE20677A}"/>
              </a:ext>
            </a:extLst>
          </p:cNvPr>
          <p:cNvSpPr txBox="1"/>
          <p:nvPr/>
        </p:nvSpPr>
        <p:spPr>
          <a:xfrm>
            <a:off x="787400" y="1910080"/>
            <a:ext cx="7569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Application: You have the power to change.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Can overcome sin – Corinthians did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(1 Corinthians 6:9-11)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Can make a drastic change – Saul did (Acts 9)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2400" dirty="0">
                <a:latin typeface="Verdana"/>
                <a:cs typeface="Arial"/>
              </a:rPr>
              <a:t>Ephesians did – (Acts 19:17-20; Ephesians 4-5)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Can overcome being raised in sin – Abraham did (Genesis 12:1ff)</a:t>
            </a:r>
          </a:p>
          <a:p>
            <a:pPr marL="45720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You can change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7186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3A5CA3-AC8F-449F-9758-73D61B38E843}"/>
              </a:ext>
            </a:extLst>
          </p:cNvPr>
          <p:cNvSpPr/>
          <p:nvPr/>
        </p:nvSpPr>
        <p:spPr>
          <a:xfrm>
            <a:off x="2641600" y="597770"/>
            <a:ext cx="599955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Focus on Your Real Need (verse 51)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A14E47-341E-4DF2-B3AF-3CE3A7FF4BE9}"/>
              </a:ext>
            </a:extLst>
          </p:cNvPr>
          <p:cNvSpPr txBox="1"/>
          <p:nvPr/>
        </p:nvSpPr>
        <p:spPr>
          <a:xfrm>
            <a:off x="787400" y="1910080"/>
            <a:ext cx="75692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knew the misery of blindness and poverty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As a beggar – people could give him money.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None of those could give him sight.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His real need was gaining his sight!</a:t>
            </a:r>
          </a:p>
        </p:txBody>
      </p:sp>
    </p:spTree>
    <p:extLst>
      <p:ext uri="{BB962C8B-B14F-4D97-AF65-F5344CB8AC3E}">
        <p14:creationId xmlns:p14="http://schemas.microsoft.com/office/powerpoint/2010/main" val="221664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3A5CA3-AC8F-449F-9758-73D61B38E843}"/>
              </a:ext>
            </a:extLst>
          </p:cNvPr>
          <p:cNvSpPr/>
          <p:nvPr/>
        </p:nvSpPr>
        <p:spPr>
          <a:xfrm>
            <a:off x="2641600" y="597770"/>
            <a:ext cx="599955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Focus on Your Real Need (verse 51)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A14E47-341E-4DF2-B3AF-3CE3A7FF4BE9}"/>
              </a:ext>
            </a:extLst>
          </p:cNvPr>
          <p:cNvSpPr txBox="1"/>
          <p:nvPr/>
        </p:nvSpPr>
        <p:spPr>
          <a:xfrm>
            <a:off x="787400" y="1910080"/>
            <a:ext cx="756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knew the misery of blindness and poverty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Application: Your real need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Verdana"/>
                <a:cs typeface="Arial"/>
              </a:rPr>
              <a:t>…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forgiveness of sins.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have many crying needs (financial, health).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Without forgiveness – will be lost. (John 8:21; Romans 6:23)</a:t>
            </a:r>
          </a:p>
        </p:txBody>
      </p:sp>
    </p:spTree>
    <p:extLst>
      <p:ext uri="{BB962C8B-B14F-4D97-AF65-F5344CB8AC3E}">
        <p14:creationId xmlns:p14="http://schemas.microsoft.com/office/powerpoint/2010/main" val="4088744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B3A5CA3-AC8F-449F-9758-73D61B38E843}"/>
              </a:ext>
            </a:extLst>
          </p:cNvPr>
          <p:cNvSpPr/>
          <p:nvPr/>
        </p:nvSpPr>
        <p:spPr>
          <a:xfrm>
            <a:off x="2641600" y="597770"/>
            <a:ext cx="599955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marR="0" lvl="0" indent="-57150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20000"/>
                    <a:lumOff val="80000"/>
                  </a:srgbClr>
                </a:solidFill>
                <a:effectLst/>
                <a:uLnTx/>
                <a:uFillTx/>
                <a:latin typeface="Tisa Offc Serif Pro" panose="02010504030101020102" pitchFamily="2" charset="0"/>
                <a:ea typeface="+mn-ea"/>
                <a:cs typeface="Arial"/>
              </a:rPr>
              <a:t>Focus on Your Real Need (verse 51)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5A14E47-341E-4DF2-B3AF-3CE3A7FF4BE9}"/>
              </a:ext>
            </a:extLst>
          </p:cNvPr>
          <p:cNvSpPr txBox="1"/>
          <p:nvPr/>
        </p:nvSpPr>
        <p:spPr>
          <a:xfrm>
            <a:off x="787400" y="1910080"/>
            <a:ext cx="75692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Bartimaeus knew the misery of blindness and poverty</a:t>
            </a: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.</a:t>
            </a:r>
            <a:endParaRPr kumimoji="0" lang="en-US" sz="800" b="0" i="0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/>
              <a:ea typeface="+mn-ea"/>
              <a:cs typeface="Arial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2400" b="0" i="0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Application: Your real need …</a:t>
            </a:r>
          </a:p>
          <a:p>
            <a:pPr marL="914400" marR="0" lvl="1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May be to get your priorities straight.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Have multiple things that call for your attention.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Set God as first and foremost.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(1 Peter 3:15)</a:t>
            </a:r>
          </a:p>
          <a:p>
            <a:pPr marL="1371600" marR="0" lvl="2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LcPeriod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Can easily fool self into thinking we have our priorities in line.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(Matthew 19:16-22)</a:t>
            </a:r>
          </a:p>
        </p:txBody>
      </p:sp>
    </p:spTree>
    <p:extLst>
      <p:ext uri="{BB962C8B-B14F-4D97-AF65-F5344CB8AC3E}">
        <p14:creationId xmlns:p14="http://schemas.microsoft.com/office/powerpoint/2010/main" val="1226922141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3" id="{2457AA9A-3E92-447B-AA5D-E1F51E1E5BA3}" vid="{27216CDE-D2B5-4A18-82C4-795BA1C2004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316</TotalTime>
  <Words>1555</Words>
  <Application>Microsoft Office PowerPoint</Application>
  <PresentationFormat>On-screen Show (4:3)</PresentationFormat>
  <Paragraphs>165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1" baseType="lpstr">
      <vt:lpstr>Arial</vt:lpstr>
      <vt:lpstr>Calibri</vt:lpstr>
      <vt:lpstr>Perpetua</vt:lpstr>
      <vt:lpstr>Tahoma</vt:lpstr>
      <vt:lpstr>Times New Roman</vt:lpstr>
      <vt:lpstr>Tisa Offc Serif Pro</vt:lpstr>
      <vt:lpstr>Trebuchet MS</vt:lpstr>
      <vt:lpstr>Verdana</vt:lpstr>
      <vt:lpstr>Wingdings</vt:lpstr>
      <vt:lpstr>Wingdings 2</vt:lpstr>
      <vt:lpstr>Theme13</vt:lpstr>
      <vt:lpstr>The Healing of Bartimaeus Mark 10:46-52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Healing of Bartimaeus Mark 10:46-52</dc:title>
  <dc:creator>mgalloway2715@gmail.com</dc:creator>
  <cp:lastModifiedBy>Richard Lidh</cp:lastModifiedBy>
  <cp:revision>14</cp:revision>
  <cp:lastPrinted>2022-05-07T16:52:17Z</cp:lastPrinted>
  <dcterms:created xsi:type="dcterms:W3CDTF">2022-05-04T16:47:33Z</dcterms:created>
  <dcterms:modified xsi:type="dcterms:W3CDTF">2022-05-07T16:52:59Z</dcterms:modified>
</cp:coreProperties>
</file>